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60" r:id="rId2"/>
    <p:sldId id="256" r:id="rId3"/>
    <p:sldId id="271" r:id="rId4"/>
    <p:sldId id="292" r:id="rId5"/>
    <p:sldId id="298" r:id="rId6"/>
    <p:sldId id="274" r:id="rId7"/>
    <p:sldId id="291" r:id="rId8"/>
    <p:sldId id="262" r:id="rId9"/>
    <p:sldId id="277" r:id="rId10"/>
    <p:sldId id="267" r:id="rId11"/>
    <p:sldId id="275" r:id="rId12"/>
    <p:sldId id="276" r:id="rId13"/>
    <p:sldId id="279" r:id="rId14"/>
    <p:sldId id="272" r:id="rId15"/>
    <p:sldId id="284" r:id="rId16"/>
    <p:sldId id="280" r:id="rId17"/>
    <p:sldId id="281" r:id="rId18"/>
    <p:sldId id="293" r:id="rId19"/>
    <p:sldId id="282" r:id="rId20"/>
    <p:sldId id="270" r:id="rId21"/>
    <p:sldId id="285" r:id="rId22"/>
    <p:sldId id="259" r:id="rId23"/>
  </p:sldIdLst>
  <p:sldSz cx="12192000" cy="6858000"/>
  <p:notesSz cx="6858000" cy="9144000"/>
  <p:embeddedFontLst>
    <p:embeddedFont>
      <p:font typeface="나눔스퀘어라운드OTF Bold" panose="020B0600000101010101" charset="-127"/>
      <p:bold r:id="rId25"/>
    </p:embeddedFont>
    <p:embeddedFont>
      <p:font typeface="나눔스퀘어라운드OTF ExtraBold" panose="020B0600000101010101" charset="-127"/>
      <p:bold r:id="rId26"/>
    </p:embeddedFont>
    <p:embeddedFont>
      <p:font typeface="나눔스퀘어라운드OTF Regular" panose="020B0600000101010101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B4B"/>
    <a:srgbClr val="88AFE5"/>
    <a:srgbClr val="FFD569"/>
    <a:srgbClr val="7D6075"/>
    <a:srgbClr val="F48F53"/>
    <a:srgbClr val="DDD5DD"/>
    <a:srgbClr val="FFE0B0"/>
    <a:srgbClr val="FFF1DE"/>
    <a:srgbClr val="FFB77E"/>
    <a:srgbClr val="988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353" autoAdjust="0"/>
  </p:normalViewPr>
  <p:slideViewPr>
    <p:cSldViewPr snapToGrid="0">
      <p:cViewPr>
        <p:scale>
          <a:sx n="66" d="100"/>
          <a:sy n="66" d="100"/>
        </p:scale>
        <p:origin x="156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B4152-BEED-43D0-B120-0D01C45883FF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9411B-1BCB-4E7B-AE40-D4FD493E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5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http://www.nise.go.kr/sedu/pt/page1_03.html</a:t>
            </a:r>
          </a:p>
          <a:p>
            <a:endParaRPr lang="en-US" altLang="ko-KR" dirty="0"/>
          </a:p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="https://www.flaticon.com/kr/authors/linector" title="</a:t>
            </a:r>
            <a:r>
              <a:rPr lang="en-US" altLang="ko-KR" dirty="0" err="1"/>
              <a:t>Linector</a:t>
            </a:r>
            <a:r>
              <a:rPr lang="en-US" altLang="ko-KR" dirty="0"/>
              <a:t>"&gt;</a:t>
            </a:r>
            <a:r>
              <a:rPr lang="en-US" altLang="ko-KR" dirty="0" err="1"/>
              <a:t>Linector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1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4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3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r>
              <a:rPr lang="ko-KR" altLang="en-US" dirty="0"/>
              <a:t>출처 </a:t>
            </a:r>
            <a:r>
              <a:rPr lang="en-US" altLang="ko-KR" dirty="0"/>
              <a:t>: http://www.nise.go.kr/sedu/pt/page1_03.html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2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E0F1-DB9B-44D3-9D7F-5AF371B5A16E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DEED-86A3-4B65-BF7A-FA2B33673574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A7EF-F768-4908-A138-72CEB0CF39C1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C6E4-C9EA-408C-9B82-6E9DD09AB9F5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E7782-1ACA-41D0-9871-B8779BDF5B4C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E939-4673-4F9B-8C9B-E54C2469B063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4FD0-C93C-4357-853A-7445CEFDDD0E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6EBA-B660-40A8-8DF5-6B5495F2E524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C008-F4C2-403F-864A-E13FFBD3AA44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60EB-9701-49E9-B4B5-F7D44AA4E3FF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1C9F-0541-41E9-99F0-57240E6465C7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6EFCA-6BF8-4AB2-B5D6-6D0D6FE75808}" type="datetime1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0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5.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데이터 압축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4257892" y="3448978"/>
            <a:ext cx="3837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컴퓨터는 어떻게 데이터를 압축할까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?</a:t>
            </a:r>
            <a:endParaRPr lang="ko-KR" altLang="en-US" sz="20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106579" y="1214233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화살표를 따라가보아요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9FF7D-AFF1-4918-AD5B-E6643A74F876}"/>
              </a:ext>
            </a:extLst>
          </p:cNvPr>
          <p:cNvSpPr txBox="1"/>
          <p:nvPr/>
        </p:nvSpPr>
        <p:spPr>
          <a:xfrm>
            <a:off x="1791669" y="2841295"/>
            <a:ext cx="286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졸졸 흐르는 졸졸 시냇물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FF40B84-B95F-498F-ABA3-B6F2A932B824}"/>
              </a:ext>
            </a:extLst>
          </p:cNvPr>
          <p:cNvSpPr/>
          <p:nvPr/>
        </p:nvSpPr>
        <p:spPr>
          <a:xfrm>
            <a:off x="2603556" y="3543662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EEF249-2F52-415B-BBAB-163F01055396}"/>
              </a:ext>
            </a:extLst>
          </p:cNvPr>
          <p:cNvGrpSpPr/>
          <p:nvPr/>
        </p:nvGrpSpPr>
        <p:grpSpPr>
          <a:xfrm>
            <a:off x="1791669" y="4862225"/>
            <a:ext cx="3288443" cy="406460"/>
            <a:chOff x="1995499" y="4365194"/>
            <a:chExt cx="2931608" cy="4064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97CAB0-649F-4F84-8CED-C75AD46542B9}"/>
                </a:ext>
              </a:extLst>
            </p:cNvPr>
            <p:cNvSpPr txBox="1"/>
            <p:nvPr/>
          </p:nvSpPr>
          <p:spPr>
            <a:xfrm>
              <a:off x="1995499" y="4371544"/>
              <a:ext cx="2931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졸졸   흐르는             시냇물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4BFD21-2961-4EAE-A87E-73BEF2702E26}"/>
                </a:ext>
              </a:extLst>
            </p:cNvPr>
            <p:cNvSpPr/>
            <p:nvPr/>
          </p:nvSpPr>
          <p:spPr>
            <a:xfrm>
              <a:off x="1995499" y="4371544"/>
              <a:ext cx="58790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8D2A6B-45F2-4A37-98D9-9AFBE25CD2BF}"/>
                </a:ext>
              </a:extLst>
            </p:cNvPr>
            <p:cNvSpPr/>
            <p:nvPr/>
          </p:nvSpPr>
          <p:spPr>
            <a:xfrm>
              <a:off x="3334298" y="4371544"/>
              <a:ext cx="58790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4B0E938A-D302-490B-8E2E-14900D7F6E40}"/>
                </a:ext>
              </a:extLst>
            </p:cNvPr>
            <p:cNvCxnSpPr>
              <a:stCxn id="34" idx="0"/>
              <a:endCxn id="4" idx="0"/>
            </p:cNvCxnSpPr>
            <p:nvPr/>
          </p:nvCxnSpPr>
          <p:spPr>
            <a:xfrm rot="16200000" flipV="1">
              <a:off x="2958851" y="3702144"/>
              <a:ext cx="12700" cy="1338799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344D29F-D9C7-4043-B9E5-D96AC2154A63}"/>
              </a:ext>
            </a:extLst>
          </p:cNvPr>
          <p:cNvSpPr txBox="1"/>
          <p:nvPr/>
        </p:nvSpPr>
        <p:spPr>
          <a:xfrm>
            <a:off x="7530867" y="2841295"/>
            <a:ext cx="286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흔들거리는 흔들 다리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DEA3637-3C87-47A3-B058-AA7FCC6D3ED7}"/>
              </a:ext>
            </a:extLst>
          </p:cNvPr>
          <p:cNvSpPr/>
          <p:nvPr/>
        </p:nvSpPr>
        <p:spPr>
          <a:xfrm>
            <a:off x="8366618" y="3511329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B9C6EA-AD57-40F0-A1AD-C8DF31D7A88C}"/>
              </a:ext>
            </a:extLst>
          </p:cNvPr>
          <p:cNvGrpSpPr/>
          <p:nvPr/>
        </p:nvGrpSpPr>
        <p:grpSpPr>
          <a:xfrm>
            <a:off x="7530867" y="4878864"/>
            <a:ext cx="3288444" cy="406460"/>
            <a:chOff x="1974224" y="4414166"/>
            <a:chExt cx="2931609" cy="4064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D1A3-FA5B-4DE0-A84D-FD55C4158A84}"/>
                </a:ext>
              </a:extLst>
            </p:cNvPr>
            <p:cNvSpPr txBox="1"/>
            <p:nvPr/>
          </p:nvSpPr>
          <p:spPr>
            <a:xfrm>
              <a:off x="1974225" y="4420516"/>
              <a:ext cx="2931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흔들   거리는              다리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519EC7-6301-4A0F-ACD3-1AFDCA40ACDB}"/>
                </a:ext>
              </a:extLst>
            </p:cNvPr>
            <p:cNvSpPr/>
            <p:nvPr/>
          </p:nvSpPr>
          <p:spPr>
            <a:xfrm>
              <a:off x="1974224" y="4420516"/>
              <a:ext cx="58790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420338-463E-44EC-905D-1F57F0F48ED4}"/>
                </a:ext>
              </a:extLst>
            </p:cNvPr>
            <p:cNvSpPr/>
            <p:nvPr/>
          </p:nvSpPr>
          <p:spPr>
            <a:xfrm>
              <a:off x="3313023" y="4420516"/>
              <a:ext cx="587903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2B438EC-852F-489A-9EBD-DCE6FAA2765B}"/>
                </a:ext>
              </a:extLst>
            </p:cNvPr>
            <p:cNvCxnSpPr>
              <a:stCxn id="51" idx="0"/>
              <a:endCxn id="50" idx="0"/>
            </p:cNvCxnSpPr>
            <p:nvPr/>
          </p:nvCxnSpPr>
          <p:spPr>
            <a:xfrm rot="16200000" flipV="1">
              <a:off x="2937576" y="3751116"/>
              <a:ext cx="12700" cy="1338799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927504-CE64-4B29-83E1-A65E9B15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7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6" grpId="0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106579" y="1214233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화살표를 따라가보아요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9FF7D-AFF1-4918-AD5B-E6643A74F876}"/>
              </a:ext>
            </a:extLst>
          </p:cNvPr>
          <p:cNvSpPr txBox="1"/>
          <p:nvPr/>
        </p:nvSpPr>
        <p:spPr>
          <a:xfrm>
            <a:off x="1834612" y="2850613"/>
            <a:ext cx="286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괜찮아 더워도 괜찮아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FF40B84-B95F-498F-ABA3-B6F2A932B824}"/>
              </a:ext>
            </a:extLst>
          </p:cNvPr>
          <p:cNvSpPr/>
          <p:nvPr/>
        </p:nvSpPr>
        <p:spPr>
          <a:xfrm>
            <a:off x="2603556" y="3543662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EEF249-2F52-415B-BBAB-163F01055396}"/>
              </a:ext>
            </a:extLst>
          </p:cNvPr>
          <p:cNvGrpSpPr/>
          <p:nvPr/>
        </p:nvGrpSpPr>
        <p:grpSpPr>
          <a:xfrm>
            <a:off x="1791668" y="4862225"/>
            <a:ext cx="3288444" cy="406460"/>
            <a:chOff x="1995498" y="4365194"/>
            <a:chExt cx="2931609" cy="4064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97CAB0-649F-4F84-8CED-C75AD46542B9}"/>
                </a:ext>
              </a:extLst>
            </p:cNvPr>
            <p:cNvSpPr txBox="1"/>
            <p:nvPr/>
          </p:nvSpPr>
          <p:spPr>
            <a:xfrm>
              <a:off x="1995499" y="4371544"/>
              <a:ext cx="2931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괜찮아   더워도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4BFD21-2961-4EAE-A87E-73BEF2702E26}"/>
                </a:ext>
              </a:extLst>
            </p:cNvPr>
            <p:cNvSpPr/>
            <p:nvPr/>
          </p:nvSpPr>
          <p:spPr>
            <a:xfrm>
              <a:off x="1995498" y="4371544"/>
              <a:ext cx="74201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8D2A6B-45F2-4A37-98D9-9AFBE25CD2BF}"/>
                </a:ext>
              </a:extLst>
            </p:cNvPr>
            <p:cNvSpPr/>
            <p:nvPr/>
          </p:nvSpPr>
          <p:spPr>
            <a:xfrm>
              <a:off x="3620301" y="4371544"/>
              <a:ext cx="74201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4B0E938A-D302-490B-8E2E-14900D7F6E40}"/>
                </a:ext>
              </a:extLst>
            </p:cNvPr>
            <p:cNvCxnSpPr>
              <a:cxnSpLocks/>
              <a:stCxn id="34" idx="0"/>
              <a:endCxn id="4" idx="0"/>
            </p:cNvCxnSpPr>
            <p:nvPr/>
          </p:nvCxnSpPr>
          <p:spPr>
            <a:xfrm rot="16200000" flipV="1">
              <a:off x="3178219" y="3559142"/>
              <a:ext cx="12700" cy="162480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344D29F-D9C7-4043-B9E5-D96AC2154A63}"/>
              </a:ext>
            </a:extLst>
          </p:cNvPr>
          <p:cNvSpPr txBox="1"/>
          <p:nvPr/>
        </p:nvSpPr>
        <p:spPr>
          <a:xfrm>
            <a:off x="7237904" y="2850613"/>
            <a:ext cx="328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무거운 발걸음 무거운 </a:t>
            </a:r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내마음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DEA3637-3C87-47A3-B058-AA7FCC6D3ED7}"/>
              </a:ext>
            </a:extLst>
          </p:cNvPr>
          <p:cNvSpPr/>
          <p:nvPr/>
        </p:nvSpPr>
        <p:spPr>
          <a:xfrm>
            <a:off x="8366618" y="3511329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B9C6EA-AD57-40F0-A1AD-C8DF31D7A88C}"/>
              </a:ext>
            </a:extLst>
          </p:cNvPr>
          <p:cNvGrpSpPr/>
          <p:nvPr/>
        </p:nvGrpSpPr>
        <p:grpSpPr>
          <a:xfrm>
            <a:off x="7414171" y="4867324"/>
            <a:ext cx="3521833" cy="401361"/>
            <a:chOff x="1974223" y="4419265"/>
            <a:chExt cx="3139673" cy="40136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D1A3-FA5B-4DE0-A84D-FD55C4158A84}"/>
                </a:ext>
              </a:extLst>
            </p:cNvPr>
            <p:cNvSpPr txBox="1"/>
            <p:nvPr/>
          </p:nvSpPr>
          <p:spPr>
            <a:xfrm>
              <a:off x="1974225" y="4420516"/>
              <a:ext cx="3139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무거운  발걸음                 </a:t>
              </a:r>
              <a:r>
                <a:rPr lang="ko-KR" altLang="en-US" sz="2000" dirty="0" err="1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내마음</a:t>
              </a:r>
              <a:endPara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519EC7-6301-4A0F-ACD3-1AFDCA40ACDB}"/>
                </a:ext>
              </a:extLst>
            </p:cNvPr>
            <p:cNvSpPr/>
            <p:nvPr/>
          </p:nvSpPr>
          <p:spPr>
            <a:xfrm>
              <a:off x="1974223" y="4420516"/>
              <a:ext cx="74201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420338-463E-44EC-905D-1F57F0F48ED4}"/>
                </a:ext>
              </a:extLst>
            </p:cNvPr>
            <p:cNvSpPr/>
            <p:nvPr/>
          </p:nvSpPr>
          <p:spPr>
            <a:xfrm>
              <a:off x="3517084" y="4419266"/>
              <a:ext cx="742014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2B438EC-852F-489A-9EBD-DCE6FAA2765B}"/>
                </a:ext>
              </a:extLst>
            </p:cNvPr>
            <p:cNvCxnSpPr>
              <a:cxnSpLocks/>
              <a:stCxn id="51" idx="0"/>
              <a:endCxn id="50" idx="0"/>
            </p:cNvCxnSpPr>
            <p:nvPr/>
          </p:nvCxnSpPr>
          <p:spPr>
            <a:xfrm rot="16200000" flipH="1" flipV="1">
              <a:off x="3116037" y="3648460"/>
              <a:ext cx="1250" cy="1542860"/>
            </a:xfrm>
            <a:prstGeom prst="bentConnector3">
              <a:avLst>
                <a:gd name="adj1" fmla="val -18288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E43CC-F2D5-49A4-A594-2551BCFB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01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106579" y="1214233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화살표를 따라가보아요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9FF7D-AFF1-4918-AD5B-E6643A74F876}"/>
              </a:ext>
            </a:extLst>
          </p:cNvPr>
          <p:cNvSpPr txBox="1"/>
          <p:nvPr/>
        </p:nvSpPr>
        <p:spPr>
          <a:xfrm>
            <a:off x="1921798" y="2860372"/>
            <a:ext cx="219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가시리 </a:t>
            </a:r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가시리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 잇고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FF40B84-B95F-498F-ABA3-B6F2A932B824}"/>
              </a:ext>
            </a:extLst>
          </p:cNvPr>
          <p:cNvSpPr/>
          <p:nvPr/>
        </p:nvSpPr>
        <p:spPr>
          <a:xfrm>
            <a:off x="2603556" y="3543662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EEF249-2F52-415B-BBAB-163F01055396}"/>
              </a:ext>
            </a:extLst>
          </p:cNvPr>
          <p:cNvGrpSpPr/>
          <p:nvPr/>
        </p:nvGrpSpPr>
        <p:grpSpPr>
          <a:xfrm>
            <a:off x="1871343" y="4831446"/>
            <a:ext cx="3288444" cy="403286"/>
            <a:chOff x="1995498" y="4368368"/>
            <a:chExt cx="2931609" cy="4032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97CAB0-649F-4F84-8CED-C75AD46542B9}"/>
                </a:ext>
              </a:extLst>
            </p:cNvPr>
            <p:cNvSpPr txBox="1"/>
            <p:nvPr/>
          </p:nvSpPr>
          <p:spPr>
            <a:xfrm>
              <a:off x="1995499" y="4371544"/>
              <a:ext cx="2931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가시리                  잇고 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4BFD21-2961-4EAE-A87E-73BEF2702E26}"/>
                </a:ext>
              </a:extLst>
            </p:cNvPr>
            <p:cNvSpPr/>
            <p:nvPr/>
          </p:nvSpPr>
          <p:spPr>
            <a:xfrm>
              <a:off x="1995498" y="4371544"/>
              <a:ext cx="74201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8D2A6B-45F2-4A37-98D9-9AFBE25CD2BF}"/>
                </a:ext>
              </a:extLst>
            </p:cNvPr>
            <p:cNvSpPr/>
            <p:nvPr/>
          </p:nvSpPr>
          <p:spPr>
            <a:xfrm>
              <a:off x="2870791" y="4368369"/>
              <a:ext cx="74201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4B0E938A-D302-490B-8E2E-14900D7F6E40}"/>
                </a:ext>
              </a:extLst>
            </p:cNvPr>
            <p:cNvCxnSpPr>
              <a:cxnSpLocks/>
              <a:stCxn id="34" idx="0"/>
              <a:endCxn id="4" idx="0"/>
            </p:cNvCxnSpPr>
            <p:nvPr/>
          </p:nvCxnSpPr>
          <p:spPr>
            <a:xfrm rot="16200000" flipH="1" flipV="1">
              <a:off x="2802565" y="3932309"/>
              <a:ext cx="3175" cy="875293"/>
            </a:xfrm>
            <a:prstGeom prst="bentConnector3">
              <a:avLst>
                <a:gd name="adj1" fmla="val -72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344D29F-D9C7-4043-B9E5-D96AC2154A63}"/>
              </a:ext>
            </a:extLst>
          </p:cNvPr>
          <p:cNvSpPr txBox="1"/>
          <p:nvPr/>
        </p:nvSpPr>
        <p:spPr>
          <a:xfrm>
            <a:off x="7487926" y="2860372"/>
            <a:ext cx="328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푸른 하늘 검푸른 마음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DEA3637-3C87-47A3-B058-AA7FCC6D3ED7}"/>
              </a:ext>
            </a:extLst>
          </p:cNvPr>
          <p:cNvSpPr/>
          <p:nvPr/>
        </p:nvSpPr>
        <p:spPr>
          <a:xfrm>
            <a:off x="8366618" y="3511329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B9C6EA-AD57-40F0-A1AD-C8DF31D7A88C}"/>
              </a:ext>
            </a:extLst>
          </p:cNvPr>
          <p:cNvGrpSpPr/>
          <p:nvPr/>
        </p:nvGrpSpPr>
        <p:grpSpPr>
          <a:xfrm>
            <a:off x="7710832" y="4831447"/>
            <a:ext cx="3521833" cy="400110"/>
            <a:chOff x="1974223" y="4420516"/>
            <a:chExt cx="3139673" cy="4001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D1A3-FA5B-4DE0-A84D-FD55C4158A84}"/>
                </a:ext>
              </a:extLst>
            </p:cNvPr>
            <p:cNvSpPr txBox="1"/>
            <p:nvPr/>
          </p:nvSpPr>
          <p:spPr>
            <a:xfrm>
              <a:off x="1974225" y="4420516"/>
              <a:ext cx="3139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푸른  하늘 검           마음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519EC7-6301-4A0F-ACD3-1AFDCA40ACDB}"/>
                </a:ext>
              </a:extLst>
            </p:cNvPr>
            <p:cNvSpPr/>
            <p:nvPr/>
          </p:nvSpPr>
          <p:spPr>
            <a:xfrm>
              <a:off x="1974223" y="4420516"/>
              <a:ext cx="54579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420338-463E-44EC-905D-1F57F0F48ED4}"/>
                </a:ext>
              </a:extLst>
            </p:cNvPr>
            <p:cNvSpPr/>
            <p:nvPr/>
          </p:nvSpPr>
          <p:spPr>
            <a:xfrm>
              <a:off x="3263086" y="4422599"/>
              <a:ext cx="545444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2B438EC-852F-489A-9EBD-DCE6FAA2765B}"/>
                </a:ext>
              </a:extLst>
            </p:cNvPr>
            <p:cNvCxnSpPr>
              <a:cxnSpLocks/>
              <a:stCxn id="51" idx="0"/>
              <a:endCxn id="50" idx="0"/>
            </p:cNvCxnSpPr>
            <p:nvPr/>
          </p:nvCxnSpPr>
          <p:spPr>
            <a:xfrm rot="16200000" flipV="1">
              <a:off x="2890424" y="3777214"/>
              <a:ext cx="2083" cy="1288687"/>
            </a:xfrm>
            <a:prstGeom prst="bentConnector3">
              <a:avLst>
                <a:gd name="adj1" fmla="val 11074556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876ABD-964A-42A7-BBBE-A7ADD52E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80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4894985" y="1214233"/>
            <a:ext cx="23916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숫자로 문자를 압축해보아요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2B41D-B1DC-4F6E-A337-FAFFFE5B41DE}"/>
              </a:ext>
            </a:extLst>
          </p:cNvPr>
          <p:cNvSpPr txBox="1"/>
          <p:nvPr/>
        </p:nvSpPr>
        <p:spPr>
          <a:xfrm>
            <a:off x="2070847" y="3154895"/>
            <a:ext cx="8419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 이상 반복되는 문자를 찾아 네모상자로 바꾸고 화살표로 연결하기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   ,    ) </a:t>
            </a: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첫번째 숫자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압축할 위치에서 반복되는 문구의 첫 시작점이 몇 칸 앞인지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두번째 숫자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연속하는 문자 개수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2000" dirty="0">
                <a:solidFill>
                  <a:srgbClr val="7D6075"/>
                </a:solidFill>
                <a:highlight>
                  <a:srgbClr val="FFD569"/>
                </a:highlight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※ </a:t>
            </a:r>
            <a:r>
              <a:rPr lang="ko-KR" altLang="en-US" sz="2000" dirty="0">
                <a:solidFill>
                  <a:srgbClr val="7D6075"/>
                </a:solidFill>
                <a:highlight>
                  <a:srgbClr val="FFD569"/>
                </a:highlight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주의 </a:t>
            </a:r>
            <a:r>
              <a:rPr lang="en-US" altLang="ko-KR" sz="2000" dirty="0">
                <a:solidFill>
                  <a:srgbClr val="7D6075"/>
                </a:solidFill>
                <a:highlight>
                  <a:srgbClr val="FFD569"/>
                </a:highlight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※      </a:t>
            </a:r>
            <a:r>
              <a:rPr lang="ko-KR" altLang="en-US" sz="2000" dirty="0">
                <a:solidFill>
                  <a:srgbClr val="7D6075"/>
                </a:solidFill>
                <a:highlight>
                  <a:srgbClr val="FFD569"/>
                </a:highlight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띄어쓰기는 생각하지 말고 숫자 세기</a:t>
            </a:r>
            <a:r>
              <a:rPr lang="en-US" altLang="ko-KR" sz="2000" dirty="0">
                <a:solidFill>
                  <a:srgbClr val="7D6075"/>
                </a:solidFill>
                <a:highlight>
                  <a:srgbClr val="FFD569"/>
                </a:highlight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!</a:t>
            </a:r>
            <a:endParaRPr lang="ko-KR" altLang="en-US" sz="2000" dirty="0">
              <a:solidFill>
                <a:srgbClr val="7D6075"/>
              </a:solidFill>
              <a:highlight>
                <a:srgbClr val="FFD569"/>
              </a:highlight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E18A3-63FB-48A5-BA1D-B818367D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FAA5E62-481B-45BF-8999-7A28CF6D7F78}"/>
              </a:ext>
            </a:extLst>
          </p:cNvPr>
          <p:cNvSpPr/>
          <p:nvPr/>
        </p:nvSpPr>
        <p:spPr>
          <a:xfrm>
            <a:off x="1506071" y="2857147"/>
            <a:ext cx="9063317" cy="3499202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FEE96B-07A9-4672-B134-358224DD9DC2}"/>
              </a:ext>
            </a:extLst>
          </p:cNvPr>
          <p:cNvSpPr/>
          <p:nvPr/>
        </p:nvSpPr>
        <p:spPr>
          <a:xfrm>
            <a:off x="1506071" y="2339841"/>
            <a:ext cx="1129553" cy="352754"/>
          </a:xfrm>
          <a:prstGeom prst="rect">
            <a:avLst/>
          </a:prstGeom>
          <a:solidFill>
            <a:srgbClr val="562B4B"/>
          </a:solidFill>
          <a:ln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활동 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2&gt;</a:t>
            </a:r>
            <a:endParaRPr lang="ko-KR" altLang="en-US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124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4894985" y="1214233"/>
            <a:ext cx="23916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숫자로 문자를 압축해보아요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AA939-7584-467B-B071-940B802DB3FB}"/>
              </a:ext>
            </a:extLst>
          </p:cNvPr>
          <p:cNvSpPr txBox="1"/>
          <p:nvPr/>
        </p:nvSpPr>
        <p:spPr>
          <a:xfrm>
            <a:off x="4865989" y="2240908"/>
            <a:ext cx="219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포동포동한 아기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98D31C8-BFA4-41BF-87DB-5BFADC211755}"/>
              </a:ext>
            </a:extLst>
          </p:cNvPr>
          <p:cNvSpPr/>
          <p:nvPr/>
        </p:nvSpPr>
        <p:spPr>
          <a:xfrm>
            <a:off x="5488345" y="292419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C38A64-AB9A-4CA4-8378-37F2FEE872C4}"/>
              </a:ext>
            </a:extLst>
          </p:cNvPr>
          <p:cNvGrpSpPr/>
          <p:nvPr/>
        </p:nvGrpSpPr>
        <p:grpSpPr>
          <a:xfrm>
            <a:off x="4794867" y="4211983"/>
            <a:ext cx="2246306" cy="403285"/>
            <a:chOff x="1995498" y="4368369"/>
            <a:chExt cx="2002555" cy="4032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5129BC-6A1B-4671-B4FC-DBD140D4A6B0}"/>
                </a:ext>
              </a:extLst>
            </p:cNvPr>
            <p:cNvSpPr txBox="1"/>
            <p:nvPr/>
          </p:nvSpPr>
          <p:spPr>
            <a:xfrm>
              <a:off x="1995500" y="4371544"/>
              <a:ext cx="20025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포동</a:t>
              </a:r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          한 아기 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D14AF8-E1D6-4663-ADD5-1C4BB88129D1}"/>
                </a:ext>
              </a:extLst>
            </p:cNvPr>
            <p:cNvSpPr/>
            <p:nvPr/>
          </p:nvSpPr>
          <p:spPr>
            <a:xfrm>
              <a:off x="1995498" y="4371544"/>
              <a:ext cx="555100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364715-F167-4220-9869-3347AFA0844C}"/>
                </a:ext>
              </a:extLst>
            </p:cNvPr>
            <p:cNvSpPr/>
            <p:nvPr/>
          </p:nvSpPr>
          <p:spPr>
            <a:xfrm>
              <a:off x="2648257" y="4368369"/>
              <a:ext cx="545795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0BF537B2-03CE-4870-8E5F-96D1883ED7D1}"/>
                </a:ext>
              </a:extLst>
            </p:cNvPr>
            <p:cNvCxnSpPr>
              <a:cxnSpLocks/>
              <a:stCxn id="16" idx="0"/>
              <a:endCxn id="13" idx="0"/>
            </p:cNvCxnSpPr>
            <p:nvPr/>
          </p:nvCxnSpPr>
          <p:spPr>
            <a:xfrm rot="16200000" flipH="1" flipV="1">
              <a:off x="2595514" y="4045903"/>
              <a:ext cx="3175" cy="648107"/>
            </a:xfrm>
            <a:prstGeom prst="bentConnector3">
              <a:avLst>
                <a:gd name="adj1" fmla="val -72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8299A9-8535-4FC3-BDF4-B83188A643A0}"/>
              </a:ext>
            </a:extLst>
          </p:cNvPr>
          <p:cNvSpPr txBox="1"/>
          <p:nvPr/>
        </p:nvSpPr>
        <p:spPr>
          <a:xfrm>
            <a:off x="7875607" y="2240908"/>
            <a:ext cx="22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데구르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 똑 </a:t>
            </a:r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데구르르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260FD32-AB44-46EF-827C-AF8CCFC0BC79}"/>
              </a:ext>
            </a:extLst>
          </p:cNvPr>
          <p:cNvSpPr/>
          <p:nvPr/>
        </p:nvSpPr>
        <p:spPr>
          <a:xfrm>
            <a:off x="8540509" y="288616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5209E9-4FCC-422A-B3C6-5CC3CD8A119A}"/>
              </a:ext>
            </a:extLst>
          </p:cNvPr>
          <p:cNvGrpSpPr/>
          <p:nvPr/>
        </p:nvGrpSpPr>
        <p:grpSpPr>
          <a:xfrm>
            <a:off x="7884723" y="4206286"/>
            <a:ext cx="2492535" cy="400110"/>
            <a:chOff x="1974223" y="4420516"/>
            <a:chExt cx="2222066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E2B428-FCEF-4247-9D33-B5EE4F6B77E8}"/>
                </a:ext>
              </a:extLst>
            </p:cNvPr>
            <p:cNvSpPr txBox="1"/>
            <p:nvPr/>
          </p:nvSpPr>
          <p:spPr>
            <a:xfrm>
              <a:off x="1974226" y="4420516"/>
              <a:ext cx="22220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데구르</a:t>
              </a:r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똑              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3C230-4F0A-4F69-A14D-1AC8635EBAAF}"/>
                </a:ext>
              </a:extLst>
            </p:cNvPr>
            <p:cNvSpPr/>
            <p:nvPr/>
          </p:nvSpPr>
          <p:spPr>
            <a:xfrm>
              <a:off x="1974223" y="4420516"/>
              <a:ext cx="742016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F76E33-B025-440E-83D4-9611A78ADCA6}"/>
                </a:ext>
              </a:extLst>
            </p:cNvPr>
            <p:cNvSpPr/>
            <p:nvPr/>
          </p:nvSpPr>
          <p:spPr>
            <a:xfrm>
              <a:off x="3132582" y="4451294"/>
              <a:ext cx="675948" cy="33855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756DC1A-7B1E-4F11-A20E-3330E0C04ECA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16200000" flipV="1">
              <a:off x="2892505" y="3873242"/>
              <a:ext cx="30778" cy="1125325"/>
            </a:xfrm>
            <a:prstGeom prst="bentConnector3">
              <a:avLst>
                <a:gd name="adj1" fmla="val 842738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CC465A-9EA2-478B-B00E-6AB6F3EE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E39AC54-7512-4D90-83FE-BF828A666C76}"/>
              </a:ext>
            </a:extLst>
          </p:cNvPr>
          <p:cNvSpPr/>
          <p:nvPr/>
        </p:nvSpPr>
        <p:spPr>
          <a:xfrm>
            <a:off x="5484611" y="4923976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DB6A25-E482-4C49-ADFB-4649A8736B3B}"/>
              </a:ext>
            </a:extLst>
          </p:cNvPr>
          <p:cNvSpPr txBox="1"/>
          <p:nvPr/>
        </p:nvSpPr>
        <p:spPr>
          <a:xfrm>
            <a:off x="4865989" y="5916647"/>
            <a:ext cx="219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포동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(2,2)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한 아기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5963-FC57-47C9-AB8D-6F16BF66A632}"/>
              </a:ext>
            </a:extLst>
          </p:cNvPr>
          <p:cNvSpPr txBox="1"/>
          <p:nvPr/>
        </p:nvSpPr>
        <p:spPr>
          <a:xfrm>
            <a:off x="8043835" y="5926695"/>
            <a:ext cx="22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OTF Bold" panose="020B0600000101010101" charset="-127"/>
                <a:ea typeface="나눔스퀘어라운드OTF Bold" panose="020B0600000101010101" charset="-127"/>
              </a:rPr>
              <a:t>데구르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 똑 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(4,3)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르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C16CB4C5-2F96-4CEF-946B-84C9DA3BFB57}"/>
              </a:ext>
            </a:extLst>
          </p:cNvPr>
          <p:cNvSpPr/>
          <p:nvPr/>
        </p:nvSpPr>
        <p:spPr>
          <a:xfrm>
            <a:off x="8540509" y="4924564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B70476-2A4B-4A67-BF35-8668D31DD3E8}"/>
              </a:ext>
            </a:extLst>
          </p:cNvPr>
          <p:cNvSpPr txBox="1"/>
          <p:nvPr/>
        </p:nvSpPr>
        <p:spPr>
          <a:xfrm>
            <a:off x="360091" y="4248164"/>
            <a:ext cx="3967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첫번째 숫자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압축할 위치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에서 반복되는 </a:t>
            </a:r>
            <a:endParaRPr lang="en-US" altLang="ko-KR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문구의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첫 시작점이 몇 칸 앞인지</a:t>
            </a:r>
            <a:endParaRPr lang="en-US" altLang="ko-KR" dirty="0">
              <a:solidFill>
                <a:srgbClr val="FF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두번째 숫자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압축문구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길이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F7A54-7A05-47CE-87FB-5E00474B06FD}"/>
              </a:ext>
            </a:extLst>
          </p:cNvPr>
          <p:cNvSpPr txBox="1"/>
          <p:nvPr/>
        </p:nvSpPr>
        <p:spPr>
          <a:xfrm>
            <a:off x="421931" y="2886168"/>
            <a:ext cx="376276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</a:t>
            </a:r>
            <a:r>
              <a:rPr lang="en-US" altLang="ko-KR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 이상 반복되는 문자를 찾기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네모상자로 바꾸고 화살표로 연결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③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숫자로 나타내기</a:t>
            </a: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305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19" grpId="0" animBg="1"/>
      <p:bldP spid="28" grpId="0" animBg="1"/>
      <p:bldP spid="29" grpId="0"/>
      <p:bldP spid="35" grpId="0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4894985" y="1214233"/>
            <a:ext cx="23916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숫자로 문자를 압축해보아요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AA939-7584-467B-B071-940B802DB3FB}"/>
              </a:ext>
            </a:extLst>
          </p:cNvPr>
          <p:cNvSpPr txBox="1"/>
          <p:nvPr/>
        </p:nvSpPr>
        <p:spPr>
          <a:xfrm>
            <a:off x="4760095" y="2240908"/>
            <a:ext cx="250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라운드OTF Bold" panose="020B0600000101010101" charset="-127"/>
                <a:ea typeface="나눔스퀘어라운드OTF Bold" panose="020B0600000101010101" charset="-127"/>
              </a:rPr>
              <a:t>토마토 맛있는 토마토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98D31C8-BFA4-41BF-87DB-5BFADC211755}"/>
              </a:ext>
            </a:extLst>
          </p:cNvPr>
          <p:cNvSpPr/>
          <p:nvPr/>
        </p:nvSpPr>
        <p:spPr>
          <a:xfrm>
            <a:off x="5382451" y="292419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C38A64-AB9A-4CA4-8378-37F2FEE872C4}"/>
              </a:ext>
            </a:extLst>
          </p:cNvPr>
          <p:cNvGrpSpPr/>
          <p:nvPr/>
        </p:nvGrpSpPr>
        <p:grpSpPr>
          <a:xfrm>
            <a:off x="4688973" y="4208808"/>
            <a:ext cx="2636288" cy="406460"/>
            <a:chOff x="1995498" y="4365194"/>
            <a:chExt cx="2350219" cy="4064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5129BC-6A1B-4671-B4FC-DBD140D4A6B0}"/>
                </a:ext>
              </a:extLst>
            </p:cNvPr>
            <p:cNvSpPr txBox="1"/>
            <p:nvPr/>
          </p:nvSpPr>
          <p:spPr>
            <a:xfrm>
              <a:off x="1995500" y="4371544"/>
              <a:ext cx="2350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토마토   맛있는            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D14AF8-E1D6-4663-ADD5-1C4BB88129D1}"/>
                </a:ext>
              </a:extLst>
            </p:cNvPr>
            <p:cNvSpPr/>
            <p:nvPr/>
          </p:nvSpPr>
          <p:spPr>
            <a:xfrm>
              <a:off x="1995498" y="4371544"/>
              <a:ext cx="742016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364715-F167-4220-9869-3347AFA0844C}"/>
                </a:ext>
              </a:extLst>
            </p:cNvPr>
            <p:cNvSpPr/>
            <p:nvPr/>
          </p:nvSpPr>
          <p:spPr>
            <a:xfrm>
              <a:off x="3560108" y="4371544"/>
              <a:ext cx="728987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0BF537B2-03CE-4870-8E5F-96D1883ED7D1}"/>
                </a:ext>
              </a:extLst>
            </p:cNvPr>
            <p:cNvCxnSpPr>
              <a:cxnSpLocks/>
              <a:stCxn id="16" idx="0"/>
              <a:endCxn id="13" idx="0"/>
            </p:cNvCxnSpPr>
            <p:nvPr/>
          </p:nvCxnSpPr>
          <p:spPr>
            <a:xfrm rot="16200000" flipV="1">
              <a:off x="3144865" y="3592496"/>
              <a:ext cx="12700" cy="155809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8299A9-8535-4FC3-BDF4-B83188A643A0}"/>
              </a:ext>
            </a:extLst>
          </p:cNvPr>
          <p:cNvSpPr txBox="1"/>
          <p:nvPr/>
        </p:nvSpPr>
        <p:spPr>
          <a:xfrm>
            <a:off x="8404974" y="2240908"/>
            <a:ext cx="22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가시 많은 가시나무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260FD32-AB44-46EF-827C-AF8CCFC0BC79}"/>
              </a:ext>
            </a:extLst>
          </p:cNvPr>
          <p:cNvSpPr/>
          <p:nvPr/>
        </p:nvSpPr>
        <p:spPr>
          <a:xfrm>
            <a:off x="9069876" y="288616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5209E9-4FCC-422A-B3C6-5CC3CD8A119A}"/>
              </a:ext>
            </a:extLst>
          </p:cNvPr>
          <p:cNvGrpSpPr/>
          <p:nvPr/>
        </p:nvGrpSpPr>
        <p:grpSpPr>
          <a:xfrm>
            <a:off x="8364655" y="4215158"/>
            <a:ext cx="2809651" cy="400110"/>
            <a:chOff x="1974223" y="4420516"/>
            <a:chExt cx="2504771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E2B428-FCEF-4247-9D33-B5EE4F6B77E8}"/>
                </a:ext>
              </a:extLst>
            </p:cNvPr>
            <p:cNvSpPr txBox="1"/>
            <p:nvPr/>
          </p:nvSpPr>
          <p:spPr>
            <a:xfrm>
              <a:off x="1974225" y="4420516"/>
              <a:ext cx="25047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가시   많은             나무 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3C230-4F0A-4F69-A14D-1AC8635EBAAF}"/>
                </a:ext>
              </a:extLst>
            </p:cNvPr>
            <p:cNvSpPr/>
            <p:nvPr/>
          </p:nvSpPr>
          <p:spPr>
            <a:xfrm>
              <a:off x="1974223" y="4420516"/>
              <a:ext cx="584626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F76E33-B025-440E-83D4-9611A78ADCA6}"/>
                </a:ext>
              </a:extLst>
            </p:cNvPr>
            <p:cNvSpPr/>
            <p:nvPr/>
          </p:nvSpPr>
          <p:spPr>
            <a:xfrm>
              <a:off x="3132582" y="4451294"/>
              <a:ext cx="584626" cy="33855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756DC1A-7B1E-4F11-A20E-3330E0C04ECA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16200000" flipV="1">
              <a:off x="2830326" y="3856726"/>
              <a:ext cx="30778" cy="1158359"/>
            </a:xfrm>
            <a:prstGeom prst="bentConnector3">
              <a:avLst>
                <a:gd name="adj1" fmla="val 842738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CC465A-9EA2-478B-B00E-6AB6F3EE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E39AC54-7512-4D90-83FE-BF828A666C76}"/>
              </a:ext>
            </a:extLst>
          </p:cNvPr>
          <p:cNvSpPr/>
          <p:nvPr/>
        </p:nvSpPr>
        <p:spPr>
          <a:xfrm>
            <a:off x="5378717" y="4923976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DB6A25-E482-4C49-ADFB-4649A8736B3B}"/>
              </a:ext>
            </a:extLst>
          </p:cNvPr>
          <p:cNvSpPr txBox="1"/>
          <p:nvPr/>
        </p:nvSpPr>
        <p:spPr>
          <a:xfrm>
            <a:off x="4760095" y="5916647"/>
            <a:ext cx="219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토마토 맛있는 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(6,3)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5963-FC57-47C9-AB8D-6F16BF66A632}"/>
              </a:ext>
            </a:extLst>
          </p:cNvPr>
          <p:cNvSpPr txBox="1"/>
          <p:nvPr/>
        </p:nvSpPr>
        <p:spPr>
          <a:xfrm>
            <a:off x="8407130" y="5925462"/>
            <a:ext cx="22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가시 많은 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(4,2)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나무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C16CB4C5-2F96-4CEF-946B-84C9DA3BFB57}"/>
              </a:ext>
            </a:extLst>
          </p:cNvPr>
          <p:cNvSpPr/>
          <p:nvPr/>
        </p:nvSpPr>
        <p:spPr>
          <a:xfrm>
            <a:off x="9069876" y="4924564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DABACA-3F59-4FC7-BCD3-2788B7038958}"/>
              </a:ext>
            </a:extLst>
          </p:cNvPr>
          <p:cNvSpPr txBox="1"/>
          <p:nvPr/>
        </p:nvSpPr>
        <p:spPr>
          <a:xfrm>
            <a:off x="360091" y="4248164"/>
            <a:ext cx="3967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첫번째 숫자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압축할 위치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에서 반복되는 </a:t>
            </a:r>
            <a:endParaRPr lang="en-US" altLang="ko-KR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문구의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첫 시작점이 몇 칸 앞인지</a:t>
            </a:r>
            <a:endParaRPr lang="en-US" altLang="ko-KR" dirty="0">
              <a:solidFill>
                <a:srgbClr val="FF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두번째 숫자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압축문구 </a:t>
            </a:r>
            <a:r>
              <a:rPr lang="ko-KR" altLang="en-US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길이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F0FEF5-F092-4D4B-B394-A8D11E262A1F}"/>
              </a:ext>
            </a:extLst>
          </p:cNvPr>
          <p:cNvSpPr txBox="1"/>
          <p:nvPr/>
        </p:nvSpPr>
        <p:spPr>
          <a:xfrm>
            <a:off x="421931" y="2886168"/>
            <a:ext cx="376276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</a:t>
            </a:r>
            <a:r>
              <a:rPr lang="en-US" altLang="ko-KR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 이상 반복되는 문자를 찾기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네모상자로 바꾸고 화살표로 연결</a:t>
            </a:r>
            <a:endParaRPr lang="en-US" altLang="ko-KR" sz="18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③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숫자로 나타내기</a:t>
            </a:r>
            <a:r>
              <a:rPr lang="ko-KR" altLang="en-US" sz="18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772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19" grpId="0" animBg="1"/>
      <p:bldP spid="28" grpId="0" animBg="1"/>
      <p:bldP spid="29" grpId="0"/>
      <p:bldP spid="35" grpId="0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202763" y="1214233"/>
            <a:ext cx="1776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압축 해제하기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AA939-7584-467B-B071-940B802DB3FB}"/>
              </a:ext>
            </a:extLst>
          </p:cNvPr>
          <p:cNvSpPr txBox="1"/>
          <p:nvPr/>
        </p:nvSpPr>
        <p:spPr>
          <a:xfrm>
            <a:off x="1882627" y="2231485"/>
            <a:ext cx="218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푸른 하늘 속 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(5,4)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98D31C8-BFA4-41BF-87DB-5BFADC211755}"/>
              </a:ext>
            </a:extLst>
          </p:cNvPr>
          <p:cNvSpPr/>
          <p:nvPr/>
        </p:nvSpPr>
        <p:spPr>
          <a:xfrm>
            <a:off x="2523657" y="291392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299A9-8535-4FC3-BDF4-B83188A643A0}"/>
              </a:ext>
            </a:extLst>
          </p:cNvPr>
          <p:cNvSpPr txBox="1"/>
          <p:nvPr/>
        </p:nvSpPr>
        <p:spPr>
          <a:xfrm>
            <a:off x="7895043" y="2249359"/>
            <a:ext cx="197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바나나 속 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(4,3)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260FD32-AB44-46EF-827C-AF8CCFC0BC79}"/>
              </a:ext>
            </a:extLst>
          </p:cNvPr>
          <p:cNvSpPr/>
          <p:nvPr/>
        </p:nvSpPr>
        <p:spPr>
          <a:xfrm>
            <a:off x="8419844" y="2908618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5209E9-4FCC-422A-B3C6-5CC3CD8A119A}"/>
              </a:ext>
            </a:extLst>
          </p:cNvPr>
          <p:cNvGrpSpPr/>
          <p:nvPr/>
        </p:nvGrpSpPr>
        <p:grpSpPr>
          <a:xfrm>
            <a:off x="7831967" y="3986342"/>
            <a:ext cx="2226433" cy="406460"/>
            <a:chOff x="1974223" y="4414166"/>
            <a:chExt cx="1984839" cy="4064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E2B428-FCEF-4247-9D33-B5EE4F6B77E8}"/>
                </a:ext>
              </a:extLst>
            </p:cNvPr>
            <p:cNvSpPr txBox="1"/>
            <p:nvPr/>
          </p:nvSpPr>
          <p:spPr>
            <a:xfrm>
              <a:off x="1974225" y="4420516"/>
              <a:ext cx="1984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바나나  속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3C230-4F0A-4F69-A14D-1AC8635EBAAF}"/>
                </a:ext>
              </a:extLst>
            </p:cNvPr>
            <p:cNvSpPr/>
            <p:nvPr/>
          </p:nvSpPr>
          <p:spPr>
            <a:xfrm>
              <a:off x="1974223" y="4420516"/>
              <a:ext cx="742016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F76E33-B025-440E-83D4-9611A78ADCA6}"/>
                </a:ext>
              </a:extLst>
            </p:cNvPr>
            <p:cNvSpPr/>
            <p:nvPr/>
          </p:nvSpPr>
          <p:spPr>
            <a:xfrm>
              <a:off x="3085288" y="4420516"/>
              <a:ext cx="742016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756DC1A-7B1E-4F11-A20E-3330E0C04ECA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16200000" flipV="1">
              <a:off x="2900075" y="3864983"/>
              <a:ext cx="12700" cy="1111065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B072ED-AB5F-4C5C-A7C1-4CAF42C7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B80524-7C85-4D22-9A2C-8571ECDD8442}"/>
              </a:ext>
            </a:extLst>
          </p:cNvPr>
          <p:cNvGrpSpPr/>
          <p:nvPr/>
        </p:nvGrpSpPr>
        <p:grpSpPr>
          <a:xfrm>
            <a:off x="1606540" y="4052554"/>
            <a:ext cx="3288445" cy="405222"/>
            <a:chOff x="1871342" y="4829510"/>
            <a:chExt cx="3288445" cy="40522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C38A64-AB9A-4CA4-8378-37F2FEE872C4}"/>
                </a:ext>
              </a:extLst>
            </p:cNvPr>
            <p:cNvGrpSpPr/>
            <p:nvPr/>
          </p:nvGrpSpPr>
          <p:grpSpPr>
            <a:xfrm>
              <a:off x="1871342" y="4829510"/>
              <a:ext cx="3288445" cy="405222"/>
              <a:chOff x="1995497" y="4366432"/>
              <a:chExt cx="2931610" cy="40522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129BC-6A1B-4671-B4FC-DBD140D4A6B0}"/>
                  </a:ext>
                </a:extLst>
              </p:cNvPr>
              <p:cNvSpPr txBox="1"/>
              <p:nvPr/>
            </p:nvSpPr>
            <p:spPr>
              <a:xfrm>
                <a:off x="1995499" y="4371544"/>
                <a:ext cx="2931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나눔스퀘어라운드OTF Bold" panose="020B0600000101010101" charset="-127"/>
                    <a:ea typeface="나눔스퀘어라운드OTF Bold" panose="020B0600000101010101" charset="-127"/>
                  </a:rPr>
                  <a:t>푸른 하늘   속 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3D14AF8-E1D6-4663-ADD5-1C4BB88129D1}"/>
                  </a:ext>
                </a:extLst>
              </p:cNvPr>
              <p:cNvSpPr/>
              <p:nvPr/>
            </p:nvSpPr>
            <p:spPr>
              <a:xfrm>
                <a:off x="1995497" y="4371544"/>
                <a:ext cx="1055603" cy="36933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BF537B2-03CE-4870-8E5F-96D1883ED7D1}"/>
                  </a:ext>
                </a:extLst>
              </p:cNvPr>
              <p:cNvCxnSpPr>
                <a:cxnSpLocks/>
                <a:stCxn id="25" idx="0"/>
                <a:endCxn id="13" idx="0"/>
              </p:cNvCxnSpPr>
              <p:nvPr/>
            </p:nvCxnSpPr>
            <p:spPr>
              <a:xfrm rot="16200000" flipH="1" flipV="1">
                <a:off x="3253646" y="3636085"/>
                <a:ext cx="5111" cy="1465805"/>
              </a:xfrm>
              <a:prstGeom prst="bentConnector3">
                <a:avLst>
                  <a:gd name="adj1" fmla="val -4472706"/>
                </a:avLst>
              </a:prstGeom>
              <a:ln w="381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29590B-0EC7-4F5A-AD80-E5A704F3365E}"/>
                </a:ext>
              </a:extLst>
            </p:cNvPr>
            <p:cNvSpPr/>
            <p:nvPr/>
          </p:nvSpPr>
          <p:spPr>
            <a:xfrm>
              <a:off x="3515565" y="4829511"/>
              <a:ext cx="1184091" cy="3693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5AB6BB5-D9BE-4D13-AD6B-A2C1318BF84D}"/>
              </a:ext>
            </a:extLst>
          </p:cNvPr>
          <p:cNvSpPr txBox="1"/>
          <p:nvPr/>
        </p:nvSpPr>
        <p:spPr>
          <a:xfrm>
            <a:off x="1701232" y="5815511"/>
            <a:ext cx="2548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푸른 하늘 속 푸른 하늘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9C21F158-65EC-4979-96F9-E0E51CDC8E52}"/>
              </a:ext>
            </a:extLst>
          </p:cNvPr>
          <p:cNvSpPr/>
          <p:nvPr/>
        </p:nvSpPr>
        <p:spPr>
          <a:xfrm>
            <a:off x="2523657" y="4794662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95267B-5990-4A16-AD81-FBBD7989306D}"/>
              </a:ext>
            </a:extLst>
          </p:cNvPr>
          <p:cNvSpPr txBox="1"/>
          <p:nvPr/>
        </p:nvSpPr>
        <p:spPr>
          <a:xfrm>
            <a:off x="7890352" y="5816561"/>
            <a:ext cx="197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바나나 속 바나나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EE3B4069-115B-4142-9C1D-F2C05271F4EC}"/>
              </a:ext>
            </a:extLst>
          </p:cNvPr>
          <p:cNvSpPr/>
          <p:nvPr/>
        </p:nvSpPr>
        <p:spPr>
          <a:xfrm>
            <a:off x="8419844" y="4795119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5994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19" grpId="0" animBg="1"/>
      <p:bldP spid="32" grpId="0"/>
      <p:bldP spid="34" grpId="0" animBg="1"/>
      <p:bldP spid="40" grpId="0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481681" y="1214233"/>
            <a:ext cx="12182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짧아서 좋은 것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EA9D6-B676-41D8-BE14-0D620096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DFD80-4586-48CD-85F8-86BA8237AD45}"/>
              </a:ext>
            </a:extLst>
          </p:cNvPr>
          <p:cNvSpPr txBox="1"/>
          <p:nvPr/>
        </p:nvSpPr>
        <p:spPr>
          <a:xfrm>
            <a:off x="2530184" y="3725691"/>
            <a:ext cx="7330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3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 이상 반복되는 문자를 찾아 밑줄 긋기</a:t>
            </a:r>
            <a:endParaRPr lang="en-US" altLang="ko-KR" sz="3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3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3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밑줄이 그어지지 않는 단어의 개수는</a:t>
            </a:r>
            <a:r>
              <a:rPr lang="en-US" altLang="ko-KR" sz="3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4B7B0E-4F3A-4349-A664-0A5580F65E08}"/>
              </a:ext>
            </a:extLst>
          </p:cNvPr>
          <p:cNvSpPr/>
          <p:nvPr/>
        </p:nvSpPr>
        <p:spPr>
          <a:xfrm>
            <a:off x="1564341" y="3199035"/>
            <a:ext cx="9063317" cy="25306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694594-313A-439B-BF45-4B4CA43F01DC}"/>
              </a:ext>
            </a:extLst>
          </p:cNvPr>
          <p:cNvSpPr/>
          <p:nvPr/>
        </p:nvSpPr>
        <p:spPr>
          <a:xfrm>
            <a:off x="1564341" y="2681729"/>
            <a:ext cx="1129553" cy="352754"/>
          </a:xfrm>
          <a:prstGeom prst="rect">
            <a:avLst/>
          </a:prstGeom>
          <a:solidFill>
            <a:srgbClr val="562B4B"/>
          </a:solidFill>
          <a:ln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활동 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3&gt;</a:t>
            </a:r>
            <a:endParaRPr lang="ko-KR" altLang="en-US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375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481681" y="1214233"/>
            <a:ext cx="12182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짧아서 좋은 것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24F8BB-9756-415E-AE1F-56EB918CC233}"/>
              </a:ext>
            </a:extLst>
          </p:cNvPr>
          <p:cNvSpPr/>
          <p:nvPr/>
        </p:nvSpPr>
        <p:spPr>
          <a:xfrm>
            <a:off x="1473200" y="2048522"/>
            <a:ext cx="9245600" cy="4432300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500E-5CF9-4C12-AE0B-5ED5882B6FFD}"/>
              </a:ext>
            </a:extLst>
          </p:cNvPr>
          <p:cNvSpPr txBox="1"/>
          <p:nvPr/>
        </p:nvSpPr>
        <p:spPr>
          <a:xfrm>
            <a:off x="3389402" y="2602678"/>
            <a:ext cx="5610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우리 집에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꽃 찾으러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무슨 꽃을 찾으러 왔느냐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왔느냐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예쁜 꽃을 찾으러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endParaRPr lang="ko-KR" altLang="en-US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1DD20-140D-4267-8504-500F89F3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974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481681" y="1214233"/>
            <a:ext cx="12182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짧아서 좋은 것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24F8BB-9756-415E-AE1F-56EB918CC233}"/>
              </a:ext>
            </a:extLst>
          </p:cNvPr>
          <p:cNvSpPr/>
          <p:nvPr/>
        </p:nvSpPr>
        <p:spPr>
          <a:xfrm>
            <a:off x="1473200" y="2048522"/>
            <a:ext cx="9245600" cy="4432300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500E-5CF9-4C12-AE0B-5ED5882B6FFD}"/>
              </a:ext>
            </a:extLst>
          </p:cNvPr>
          <p:cNvSpPr txBox="1"/>
          <p:nvPr/>
        </p:nvSpPr>
        <p:spPr>
          <a:xfrm>
            <a:off x="3389402" y="2656467"/>
            <a:ext cx="53550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우리 집에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왜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왔니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꽃 찾으러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무슨 꽃을 찾으러 왔느냐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왔느냐</a:t>
            </a:r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endParaRPr lang="en-US" altLang="ko-KR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예쁜 꽃을 찾으러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r>
              <a:rPr lang="ko-KR" altLang="en-US" sz="30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30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왔단다</a:t>
            </a:r>
            <a:endParaRPr lang="ko-KR" altLang="en-US" sz="30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1DD20-140D-4267-8504-500F89F3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05249-CF02-4094-BFB9-FEE2B76FD11B}"/>
              </a:ext>
            </a:extLst>
          </p:cNvPr>
          <p:cNvCxnSpPr/>
          <p:nvPr/>
        </p:nvCxnSpPr>
        <p:spPr>
          <a:xfrm>
            <a:off x="6310600" y="3120374"/>
            <a:ext cx="109281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AABBDA-B122-4CB0-823A-C16D517014D5}"/>
              </a:ext>
            </a:extLst>
          </p:cNvPr>
          <p:cNvCxnSpPr/>
          <p:nvPr/>
        </p:nvCxnSpPr>
        <p:spPr>
          <a:xfrm>
            <a:off x="7512927" y="3120374"/>
            <a:ext cx="109281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F09DA0-40C4-49D2-9E9E-5E039675A73A}"/>
              </a:ext>
            </a:extLst>
          </p:cNvPr>
          <p:cNvCxnSpPr/>
          <p:nvPr/>
        </p:nvCxnSpPr>
        <p:spPr>
          <a:xfrm>
            <a:off x="5057947" y="3120374"/>
            <a:ext cx="109281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BA2245-E21D-4C25-8124-E5F11AB6A210}"/>
              </a:ext>
            </a:extLst>
          </p:cNvPr>
          <p:cNvCxnSpPr/>
          <p:nvPr/>
        </p:nvCxnSpPr>
        <p:spPr>
          <a:xfrm>
            <a:off x="4968738" y="4053359"/>
            <a:ext cx="109281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1D3B08-02C8-49EF-9DC7-C88974318930}"/>
              </a:ext>
            </a:extLst>
          </p:cNvPr>
          <p:cNvCxnSpPr/>
          <p:nvPr/>
        </p:nvCxnSpPr>
        <p:spPr>
          <a:xfrm>
            <a:off x="6150766" y="4053359"/>
            <a:ext cx="109281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874D524-EF14-4BBB-816E-1BA77EE4A8B5}"/>
              </a:ext>
            </a:extLst>
          </p:cNvPr>
          <p:cNvCxnSpPr>
            <a:cxnSpLocks/>
          </p:cNvCxnSpPr>
          <p:nvPr/>
        </p:nvCxnSpPr>
        <p:spPr>
          <a:xfrm>
            <a:off x="7304770" y="4053359"/>
            <a:ext cx="109110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CEF317-5FBE-4F30-82EB-D87947A69136}"/>
              </a:ext>
            </a:extLst>
          </p:cNvPr>
          <p:cNvCxnSpPr/>
          <p:nvPr/>
        </p:nvCxnSpPr>
        <p:spPr>
          <a:xfrm>
            <a:off x="6150766" y="5008647"/>
            <a:ext cx="1092819" cy="0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6541DF-1ED3-4EA6-9E63-A1901645A95D}"/>
              </a:ext>
            </a:extLst>
          </p:cNvPr>
          <p:cNvCxnSpPr/>
          <p:nvPr/>
        </p:nvCxnSpPr>
        <p:spPr>
          <a:xfrm>
            <a:off x="7304770" y="5008646"/>
            <a:ext cx="1092819" cy="0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4CAD24-DB8D-46B8-8177-9FBE50548C25}"/>
              </a:ext>
            </a:extLst>
          </p:cNvPr>
          <p:cNvCxnSpPr>
            <a:cxnSpLocks/>
          </p:cNvCxnSpPr>
          <p:nvPr/>
        </p:nvCxnSpPr>
        <p:spPr>
          <a:xfrm>
            <a:off x="6152477" y="5889594"/>
            <a:ext cx="109110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2C2609E-6338-4F00-B017-506F5896D13D}"/>
              </a:ext>
            </a:extLst>
          </p:cNvPr>
          <p:cNvCxnSpPr>
            <a:cxnSpLocks/>
          </p:cNvCxnSpPr>
          <p:nvPr/>
        </p:nvCxnSpPr>
        <p:spPr>
          <a:xfrm>
            <a:off x="7304770" y="5889594"/>
            <a:ext cx="109110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065FB0-3681-4A80-987C-558D3CC3B84B}"/>
              </a:ext>
            </a:extLst>
          </p:cNvPr>
          <p:cNvCxnSpPr/>
          <p:nvPr/>
        </p:nvCxnSpPr>
        <p:spPr>
          <a:xfrm>
            <a:off x="4968738" y="5008646"/>
            <a:ext cx="10928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0E7431-9CDE-4C4B-9E15-21FD53C0C6C3}"/>
              </a:ext>
            </a:extLst>
          </p:cNvPr>
          <p:cNvCxnSpPr/>
          <p:nvPr/>
        </p:nvCxnSpPr>
        <p:spPr>
          <a:xfrm>
            <a:off x="4968738" y="5889594"/>
            <a:ext cx="10928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AA19712-5989-406D-B9C6-E9EC107D0A3E}"/>
              </a:ext>
            </a:extLst>
          </p:cNvPr>
          <p:cNvCxnSpPr>
            <a:cxnSpLocks/>
          </p:cNvCxnSpPr>
          <p:nvPr/>
        </p:nvCxnSpPr>
        <p:spPr>
          <a:xfrm>
            <a:off x="3898221" y="4053359"/>
            <a:ext cx="98502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F93B58-2A10-4F53-9704-3E0E71F2D434}"/>
              </a:ext>
            </a:extLst>
          </p:cNvPr>
          <p:cNvCxnSpPr>
            <a:cxnSpLocks/>
          </p:cNvCxnSpPr>
          <p:nvPr/>
        </p:nvCxnSpPr>
        <p:spPr>
          <a:xfrm>
            <a:off x="4258775" y="5008646"/>
            <a:ext cx="61610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FE222A-D0E3-4092-9A71-187711A9F186}"/>
              </a:ext>
            </a:extLst>
          </p:cNvPr>
          <p:cNvCxnSpPr>
            <a:cxnSpLocks/>
          </p:cNvCxnSpPr>
          <p:nvPr/>
        </p:nvCxnSpPr>
        <p:spPr>
          <a:xfrm>
            <a:off x="4267138" y="5889594"/>
            <a:ext cx="61610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237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5181510" y="2092430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7452360" y="2092430"/>
            <a:ext cx="227085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2910658" y="2092430"/>
            <a:ext cx="2270851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2907537" y="3581557"/>
            <a:ext cx="22771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5194934" y="3581557"/>
            <a:ext cx="2248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7452358" y="3581557"/>
            <a:ext cx="226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반복이란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5178374" y="2240997"/>
            <a:ext cx="2270851" cy="2228872"/>
            <a:chOff x="2689724" y="2440316"/>
            <a:chExt cx="2270851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853126" y="1022930"/>
            <a:ext cx="24826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오늘의 활동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437" y="2695608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9377" y="2685860"/>
            <a:ext cx="468846" cy="5587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3883976" y="1922499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6154827" y="1922499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8425678" y="1922499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09E8F0C-A3AB-450A-824B-BBEA89870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046" y="2704537"/>
            <a:ext cx="549014" cy="5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44BF5D-3E4C-40E1-ADAE-0BF5C8173236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반복이란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3634C-94F9-4C9E-B528-AA05704F4FC1}"/>
              </a:ext>
            </a:extLst>
          </p:cNvPr>
          <p:cNvSpPr txBox="1"/>
          <p:nvPr/>
        </p:nvSpPr>
        <p:spPr>
          <a:xfrm>
            <a:off x="5693277" y="1214233"/>
            <a:ext cx="7950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반복 개념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385DCC-C8C3-4461-9881-4E3EF5AE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37F67-1E95-4579-A263-242D352AF454}"/>
              </a:ext>
            </a:extLst>
          </p:cNvPr>
          <p:cNvSpPr txBox="1"/>
          <p:nvPr/>
        </p:nvSpPr>
        <p:spPr>
          <a:xfrm>
            <a:off x="1370408" y="4473435"/>
            <a:ext cx="94408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동일한 단어</a:t>
            </a:r>
            <a:r>
              <a:rPr lang="en-US" altLang="ko-KR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문장을 말하거나 쓰는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9C0B9-A803-48AB-9D4C-F2B909F862E4}"/>
              </a:ext>
            </a:extLst>
          </p:cNvPr>
          <p:cNvSpPr txBox="1"/>
          <p:nvPr/>
        </p:nvSpPr>
        <p:spPr>
          <a:xfrm>
            <a:off x="1455900" y="2907613"/>
            <a:ext cx="944081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반복이란</a:t>
            </a:r>
            <a:r>
              <a:rPr lang="en-US" altLang="ko-KR" sz="5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5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82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44BF5D-3E4C-40E1-ADAE-0BF5C8173236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반복이란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3634C-94F9-4C9E-B528-AA05704F4FC1}"/>
              </a:ext>
            </a:extLst>
          </p:cNvPr>
          <p:cNvSpPr txBox="1"/>
          <p:nvPr/>
        </p:nvSpPr>
        <p:spPr>
          <a:xfrm>
            <a:off x="4805216" y="1214233"/>
            <a:ext cx="25712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엔트리에서 반복 블록 사용하기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385DCC-C8C3-4461-9881-4E3EF5AE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B5F25-2672-433D-B6BD-55EC6AC6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8" y="2567256"/>
            <a:ext cx="4552950" cy="3295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DBC541-9BBE-40BF-BD6E-4C1AA6A6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40" y="2943774"/>
            <a:ext cx="1905000" cy="2228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669DC8-2D43-4913-B52D-2B728655E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325" y="2943774"/>
            <a:ext cx="1895475" cy="2228850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53F7AC9-9255-4193-ADC3-E974597C28FE}"/>
              </a:ext>
            </a:extLst>
          </p:cNvPr>
          <p:cNvSpPr/>
          <p:nvPr/>
        </p:nvSpPr>
        <p:spPr>
          <a:xfrm rot="16200000">
            <a:off x="8150166" y="3596552"/>
            <a:ext cx="832334" cy="683963"/>
          </a:xfrm>
          <a:prstGeom prst="downArrow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AFE9B1-157A-47A7-9083-8B572A646F97}"/>
              </a:ext>
            </a:extLst>
          </p:cNvPr>
          <p:cNvSpPr/>
          <p:nvPr/>
        </p:nvSpPr>
        <p:spPr>
          <a:xfrm>
            <a:off x="9982200" y="4080610"/>
            <a:ext cx="188259" cy="134471"/>
          </a:xfrm>
          <a:prstGeom prst="rect">
            <a:avLst/>
          </a:prstGeom>
          <a:solidFill>
            <a:srgbClr val="88AFE5"/>
          </a:solidFill>
          <a:ln>
            <a:solidFill>
              <a:srgbClr val="88A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ADB74-F43D-4A52-9C2A-12BB2E3B1724}"/>
              </a:ext>
            </a:extLst>
          </p:cNvPr>
          <p:cNvSpPr/>
          <p:nvPr/>
        </p:nvSpPr>
        <p:spPr>
          <a:xfrm>
            <a:off x="9897035" y="4016188"/>
            <a:ext cx="367553" cy="2874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BB7C1EF-DF01-44AA-9DD9-B06B39029F7B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8224351" y="4159922"/>
            <a:ext cx="1672684" cy="145198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099E7D-3CBD-4913-B0C6-E69FB6FDFA45}"/>
              </a:ext>
            </a:extLst>
          </p:cNvPr>
          <p:cNvSpPr txBox="1"/>
          <p:nvPr/>
        </p:nvSpPr>
        <p:spPr>
          <a:xfrm>
            <a:off x="5660596" y="5411851"/>
            <a:ext cx="254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빈칸에 들어갈 숫자는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?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D3F93-CC77-4EE1-9CD1-610D1D05C6BB}"/>
              </a:ext>
            </a:extLst>
          </p:cNvPr>
          <p:cNvSpPr/>
          <p:nvPr/>
        </p:nvSpPr>
        <p:spPr>
          <a:xfrm>
            <a:off x="6275249" y="4080610"/>
            <a:ext cx="215198" cy="146548"/>
          </a:xfrm>
          <a:prstGeom prst="rect">
            <a:avLst/>
          </a:prstGeom>
          <a:solidFill>
            <a:srgbClr val="88AFE5"/>
          </a:solidFill>
          <a:ln>
            <a:solidFill>
              <a:srgbClr val="88A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8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오늘은 여기까지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FAC040-1CCA-4073-9075-3E48F383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202757" y="1214233"/>
            <a:ext cx="1776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압축의 필요성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871D61-A197-4FE3-AB3A-EF53B0F0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58EC5-65F9-4929-984C-34CDDA03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20" y="2729605"/>
            <a:ext cx="2399480" cy="239948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D6193A-0635-4E6F-8519-06638A8A4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47" y="2479866"/>
            <a:ext cx="2898957" cy="2898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46105-1E99-45DD-8CCD-65BF9C117F40}"/>
              </a:ext>
            </a:extLst>
          </p:cNvPr>
          <p:cNvSpPr txBox="1"/>
          <p:nvPr/>
        </p:nvSpPr>
        <p:spPr>
          <a:xfrm>
            <a:off x="5733891" y="3190680"/>
            <a:ext cx="1073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b="1" i="0" dirty="0">
                <a:solidFill>
                  <a:srgbClr val="222222"/>
                </a:solidFill>
                <a:effectLst/>
                <a:latin typeface="+mj-lt"/>
                <a:ea typeface="나눔스퀘어라운드OTF ExtraBold" panose="020B0600000101010101" charset="-127"/>
              </a:rPr>
              <a:t>≠</a:t>
            </a:r>
            <a:endParaRPr lang="ko-KR" altLang="en-US" sz="9000" b="1" dirty="0">
              <a:latin typeface="+mj-lt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2228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202757" y="1214233"/>
            <a:ext cx="1776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압축의 필요성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871D61-A197-4FE3-AB3A-EF53B0F0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2F3F-80DA-44BC-A0D2-5AD2CDA05AC8}"/>
              </a:ext>
            </a:extLst>
          </p:cNvPr>
          <p:cNvSpPr txBox="1"/>
          <p:nvPr/>
        </p:nvSpPr>
        <p:spPr>
          <a:xfrm>
            <a:off x="1370408" y="4037679"/>
            <a:ext cx="944081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컴퓨터가 </a:t>
            </a:r>
            <a:r>
              <a:rPr lang="en-US" altLang="ko-KR" sz="4000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r>
              <a:rPr lang="ko-KR" altLang="en-US" sz="4000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 </a:t>
            </a:r>
            <a:r>
              <a:rPr lang="en-US" altLang="ko-KR" sz="4000" dirty="0">
                <a:solidFill>
                  <a:srgbClr val="FF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로만 </a:t>
            </a:r>
            <a:endParaRPr lang="en-US" altLang="ko-KR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정보를 저장하는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C75EE-1712-49D4-B05E-BFAA5CA36F04}"/>
              </a:ext>
            </a:extLst>
          </p:cNvPr>
          <p:cNvSpPr txBox="1"/>
          <p:nvPr/>
        </p:nvSpPr>
        <p:spPr>
          <a:xfrm>
            <a:off x="1455900" y="2471857"/>
            <a:ext cx="944081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이진수란</a:t>
            </a:r>
            <a:r>
              <a:rPr lang="en-US" altLang="ko-KR" sz="5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5000" dirty="0">
              <a:solidFill>
                <a:schemeClr val="accent5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0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1112685" y="2855178"/>
            <a:ext cx="994737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압축으로 데이터 저장공간을 효율적으로 사용 할 수 있다</a:t>
            </a:r>
            <a:r>
              <a:rPr lang="en-US" altLang="ko-KR" sz="5400" dirty="0">
                <a:solidFill>
                  <a:srgbClr val="562B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sz="5400" dirty="0">
              <a:solidFill>
                <a:srgbClr val="562B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135428" y="1214233"/>
            <a:ext cx="1910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비손실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압축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 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손실 압축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0A116A-CD8C-404C-9DC8-133465D0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3BD5D-54EB-4414-A8A3-CD180FFC1E86}"/>
              </a:ext>
            </a:extLst>
          </p:cNvPr>
          <p:cNvSpPr/>
          <p:nvPr/>
        </p:nvSpPr>
        <p:spPr>
          <a:xfrm>
            <a:off x="1135170" y="4428809"/>
            <a:ext cx="9911292" cy="19275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A9AE1-1BA4-4E2A-8206-F21586EA781B}"/>
              </a:ext>
            </a:extLst>
          </p:cNvPr>
          <p:cNvSpPr txBox="1"/>
          <p:nvPr/>
        </p:nvSpPr>
        <p:spPr>
          <a:xfrm>
            <a:off x="1239093" y="5531267"/>
            <a:ext cx="9817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 해제 데이터    ≠    원래 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8B26F-9B59-40BA-A202-B084F22A28B8}"/>
              </a:ext>
            </a:extLst>
          </p:cNvPr>
          <p:cNvSpPr txBox="1"/>
          <p:nvPr/>
        </p:nvSpPr>
        <p:spPr>
          <a:xfrm>
            <a:off x="1239093" y="4790870"/>
            <a:ext cx="9817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손실 압축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490BD0-0647-4013-9DA7-9EEDBB7B4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19" y="2094006"/>
            <a:ext cx="1938773" cy="19387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590AE6-0183-4CD0-BC1D-5E884F340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18" y="2083765"/>
            <a:ext cx="1945964" cy="19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5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135428" y="1214233"/>
            <a:ext cx="1910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비손실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압축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 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손실 압축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0A116A-CD8C-404C-9DC8-133465D0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3BD5D-54EB-4414-A8A3-CD180FFC1E86}"/>
              </a:ext>
            </a:extLst>
          </p:cNvPr>
          <p:cNvSpPr/>
          <p:nvPr/>
        </p:nvSpPr>
        <p:spPr>
          <a:xfrm>
            <a:off x="1135170" y="4428809"/>
            <a:ext cx="9911292" cy="19275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A9AE1-1BA4-4E2A-8206-F21586EA781B}"/>
              </a:ext>
            </a:extLst>
          </p:cNvPr>
          <p:cNvSpPr txBox="1"/>
          <p:nvPr/>
        </p:nvSpPr>
        <p:spPr>
          <a:xfrm>
            <a:off x="1239093" y="5545163"/>
            <a:ext cx="9817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 해제 데이터   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=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원래 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8B26F-9B59-40BA-A202-B084F22A28B8}"/>
              </a:ext>
            </a:extLst>
          </p:cNvPr>
          <p:cNvSpPr txBox="1"/>
          <p:nvPr/>
        </p:nvSpPr>
        <p:spPr>
          <a:xfrm>
            <a:off x="1239093" y="4790870"/>
            <a:ext cx="9817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비손실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압축</a:t>
            </a: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6A1D3D5-E9E4-4D39-8510-BDE813BF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8" y="2112007"/>
            <a:ext cx="1951677" cy="19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7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압축이란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066C4-273A-4614-AAAA-9A1940D8BD29}"/>
              </a:ext>
            </a:extLst>
          </p:cNvPr>
          <p:cNvSpPr txBox="1"/>
          <p:nvPr/>
        </p:nvSpPr>
        <p:spPr>
          <a:xfrm>
            <a:off x="5135428" y="1214233"/>
            <a:ext cx="1910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비손실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압축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 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손실 압축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A6B8FD2-0590-4B68-A16B-4CFE66B0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16" y="2246399"/>
            <a:ext cx="4267200" cy="41338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59C34D-B57B-4435-BDAF-32BA7910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54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ED20FF-76D7-4CF1-84B9-1D2BC7414FB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 활동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94E05-E8B7-4CF1-A1EB-F8BF67F49F97}"/>
              </a:ext>
            </a:extLst>
          </p:cNvPr>
          <p:cNvSpPr txBox="1"/>
          <p:nvPr/>
        </p:nvSpPr>
        <p:spPr>
          <a:xfrm>
            <a:off x="5106579" y="1214233"/>
            <a:ext cx="19684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화살표를 따라가보아요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!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2B41D-B1DC-4F6E-A337-FAFFFE5B41DE}"/>
              </a:ext>
            </a:extLst>
          </p:cNvPr>
          <p:cNvSpPr txBox="1"/>
          <p:nvPr/>
        </p:nvSpPr>
        <p:spPr>
          <a:xfrm>
            <a:off x="3389402" y="3043026"/>
            <a:ext cx="57522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① 글에서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번 이상 반복되는 문자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단어 찾기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② 반복되지 않는 문장 쓰기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③ 반복되는 말 네모상자 만들기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④ 네모상자에 들어갈 말을 화살표로 연결하기</a:t>
            </a: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0A3F5-BB48-4D9B-A9DB-8D1E9C4B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68899D-07D6-4760-9153-00B6626B7B63}"/>
              </a:ext>
            </a:extLst>
          </p:cNvPr>
          <p:cNvSpPr/>
          <p:nvPr/>
        </p:nvSpPr>
        <p:spPr>
          <a:xfrm>
            <a:off x="1506071" y="2857147"/>
            <a:ext cx="9063317" cy="3499202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FEA659-A5A3-4707-8600-9B062CC408F9}"/>
              </a:ext>
            </a:extLst>
          </p:cNvPr>
          <p:cNvSpPr/>
          <p:nvPr/>
        </p:nvSpPr>
        <p:spPr>
          <a:xfrm>
            <a:off x="1506071" y="2339841"/>
            <a:ext cx="1129553" cy="352754"/>
          </a:xfrm>
          <a:prstGeom prst="rect">
            <a:avLst/>
          </a:prstGeom>
          <a:solidFill>
            <a:srgbClr val="562B4B"/>
          </a:solidFill>
          <a:ln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&lt;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활동 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1&gt;</a:t>
            </a:r>
            <a:endParaRPr lang="ko-KR" altLang="en-US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36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856</Words>
  <Application>Microsoft Office PowerPoint</Application>
  <PresentationFormat>와이드스크린</PresentationFormat>
  <Paragraphs>189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나눔스퀘어라운드OTF Regular</vt:lpstr>
      <vt:lpstr>Arial</vt:lpstr>
      <vt:lpstr>나눔스퀘어라운드OTF ExtraBold</vt:lpstr>
      <vt:lpstr>나눔스퀘어라운드OTF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김채현</cp:lastModifiedBy>
  <cp:revision>115</cp:revision>
  <dcterms:created xsi:type="dcterms:W3CDTF">2019-11-15T01:34:19Z</dcterms:created>
  <dcterms:modified xsi:type="dcterms:W3CDTF">2021-02-04T18:00:03Z</dcterms:modified>
</cp:coreProperties>
</file>